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Arimo" panose="020B0604020202020204" charset="0"/>
      <p:regular r:id="rId28"/>
    </p:embeddedFont>
    <p:embeddedFont>
      <p:font typeface="Arimo Bold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ontserrat Bold" panose="020B0604020202020204" charset="-52"/>
      <p:regular r:id="rId34"/>
    </p:embeddedFont>
    <p:embeddedFont>
      <p:font typeface="PT Serif Bold" panose="020B0604020202020204" charset="-52"/>
      <p:regular r:id="rId35"/>
    </p:embeddedFont>
    <p:embeddedFont>
      <p:font typeface="TT Rounds Condensed" panose="020B0604020202020204" charset="-52"/>
      <p:regular r:id="rId36"/>
    </p:embeddedFont>
    <p:embeddedFont>
      <p:font typeface="TT Rounds Condensed Bold" panose="020B0604020202020204" charset="-52"/>
      <p:regular r:id="rId37"/>
    </p:embeddedFont>
    <p:embeddedFont>
      <p:font typeface="TT Rounds Condensed Bold Italics" panose="020B0604020202020204" charset="-52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sv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709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24384000" cy="1370647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5759"/>
                </a:lnSpc>
              </a:pPr>
              <a:r>
                <a:rPr lang="en-US" sz="4800" spc="-11">
                  <a:solidFill>
                    <a:srgbClr val="1F497D"/>
                  </a:solidFill>
                  <a:latin typeface="Montserrat Bold"/>
                </a:rPr>
                <a:t>Програма розвитку </a:t>
              </a:r>
            </a:p>
            <a:p>
              <a:pPr algn="ctr">
                <a:lnSpc>
                  <a:spcPts val="5759"/>
                </a:lnSpc>
              </a:pPr>
              <a:r>
                <a:rPr lang="en-US" sz="4800" spc="-11">
                  <a:solidFill>
                    <a:srgbClr val="1F497D"/>
                  </a:solidFill>
                  <a:latin typeface="Montserrat Bold"/>
                </a:rPr>
                <a:t>Старокодацької гімназії</a:t>
              </a:r>
            </a:p>
            <a:p>
              <a:pPr algn="ctr">
                <a:lnSpc>
                  <a:spcPts val="5759"/>
                </a:lnSpc>
              </a:pPr>
              <a:r>
                <a:rPr lang="en-US" sz="4800" spc="-11">
                  <a:solidFill>
                    <a:srgbClr val="1F497D"/>
                  </a:solidFill>
                  <a:latin typeface="Montserrat Bold"/>
                </a:rPr>
                <a:t>Дніпровського району</a:t>
              </a:r>
            </a:p>
            <a:p>
              <a:pPr algn="ctr">
                <a:lnSpc>
                  <a:spcPts val="5759"/>
                </a:lnSpc>
              </a:pPr>
              <a:r>
                <a:rPr lang="en-US" sz="4800" spc="-11">
                  <a:solidFill>
                    <a:srgbClr val="1F497D"/>
                  </a:solidFill>
                  <a:latin typeface="Montserrat Bold"/>
                </a:rPr>
                <a:t>Дніпропетровської області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6285019"/>
            <a:ext cx="7315200" cy="3970808"/>
          </a:xfrm>
          <a:custGeom>
            <a:avLst/>
            <a:gdLst/>
            <a:ahLst/>
            <a:cxnLst/>
            <a:rect l="l" t="t" r="r" b="b"/>
            <a:pathLst>
              <a:path w="7315200" h="3970808">
                <a:moveTo>
                  <a:pt x="0" y="0"/>
                </a:moveTo>
                <a:lnTo>
                  <a:pt x="7315200" y="0"/>
                </a:lnTo>
                <a:lnTo>
                  <a:pt x="7315200" y="3970808"/>
                </a:lnTo>
                <a:lnTo>
                  <a:pt x="0" y="39708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144" r="211" b="-30221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409758" y="7731606"/>
            <a:ext cx="9350062" cy="2212494"/>
          </a:xfrm>
          <a:custGeom>
            <a:avLst/>
            <a:gdLst/>
            <a:ahLst/>
            <a:cxnLst/>
            <a:rect l="l" t="t" r="r" b="b"/>
            <a:pathLst>
              <a:path w="9350062" h="2212494">
                <a:moveTo>
                  <a:pt x="0" y="0"/>
                </a:moveTo>
                <a:lnTo>
                  <a:pt x="9350062" y="0"/>
                </a:lnTo>
                <a:lnTo>
                  <a:pt x="9350062" y="2212494"/>
                </a:lnTo>
                <a:lnTo>
                  <a:pt x="0" y="22124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9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05840" y="693420"/>
            <a:ext cx="13990320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Упровадження STEM - освіти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52800" y="8193951"/>
            <a:ext cx="54102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uk-UA" sz="3200" spc="29" dirty="0">
                <a:solidFill>
                  <a:srgbClr val="000000"/>
                </a:solidFill>
                <a:latin typeface="TT Rounds Condensed Bold"/>
              </a:rPr>
              <a:t>Марафон </a:t>
            </a:r>
            <a:r>
              <a:rPr lang="en-US" sz="3200" spc="29" dirty="0">
                <a:solidFill>
                  <a:srgbClr val="000000"/>
                </a:solidFill>
                <a:latin typeface="TT Rounds Condensed Bold"/>
              </a:rPr>
              <a:t>STEM –</a:t>
            </a:r>
            <a:r>
              <a:rPr lang="uk-UA" sz="3200" spc="29" dirty="0">
                <a:solidFill>
                  <a:srgbClr val="000000"/>
                </a:solidFill>
                <a:latin typeface="TT Rounds Condensed Bold"/>
              </a:rPr>
              <a:t>уроків;</a:t>
            </a:r>
          </a:p>
          <a:p>
            <a:pPr algn="ctr">
              <a:lnSpc>
                <a:spcPts val="3840"/>
              </a:lnSpc>
            </a:pPr>
            <a:r>
              <a:rPr lang="en-US" sz="3200" spc="29" dirty="0">
                <a:solidFill>
                  <a:srgbClr val="000000"/>
                </a:solidFill>
                <a:latin typeface="TT Rounds Condensed Bold"/>
              </a:rPr>
              <a:t>STEM – </a:t>
            </a:r>
            <a:r>
              <a:rPr lang="uk-UA" sz="3200" spc="29" dirty="0">
                <a:solidFill>
                  <a:srgbClr val="000000"/>
                </a:solidFill>
                <a:latin typeface="TT Rounds Condensed Bold"/>
              </a:rPr>
              <a:t>пікніки.</a:t>
            </a:r>
            <a:endParaRPr lang="en-US" sz="3200" spc="29" dirty="0">
              <a:solidFill>
                <a:srgbClr val="000000"/>
              </a:solidFill>
              <a:latin typeface="TT Rounds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378440" y="2814607"/>
            <a:ext cx="4312920" cy="493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endParaRPr lang="en-US" sz="3200" spc="29" dirty="0">
              <a:solidFill>
                <a:srgbClr val="000000"/>
              </a:solidFill>
              <a:latin typeface="TT Rounds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77400" y="6134100"/>
            <a:ext cx="516636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endParaRPr lang="en-US" sz="3200" spc="29" dirty="0">
              <a:solidFill>
                <a:srgbClr val="000000"/>
              </a:solidFill>
              <a:latin typeface="TT Rounds Condensed Bold"/>
            </a:endParaRPr>
          </a:p>
          <a:p>
            <a:pPr algn="ctr">
              <a:lnSpc>
                <a:spcPts val="3840"/>
              </a:lnSpc>
            </a:pPr>
            <a:r>
              <a:rPr lang="en-US" sz="3200" spc="29" dirty="0">
                <a:solidFill>
                  <a:srgbClr val="000000"/>
                </a:solidFill>
                <a:latin typeface="TT Rounds Condensed Bold"/>
              </a:rPr>
              <a:t> « Я – </a:t>
            </a:r>
            <a:r>
              <a:rPr lang="en-US" sz="3200" spc="29" dirty="0" err="1">
                <a:solidFill>
                  <a:srgbClr val="000000"/>
                </a:solidFill>
                <a:latin typeface="TT Rounds Condensed Bold"/>
              </a:rPr>
              <a:t>дослідник</a:t>
            </a:r>
            <a:r>
              <a:rPr lang="en-US" sz="3200" spc="29" dirty="0">
                <a:solidFill>
                  <a:srgbClr val="000000"/>
                </a:solidFill>
                <a:latin typeface="TT Rounds Condensed Bold"/>
              </a:rPr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BBE369-7B40-4456-9E00-1F5333C3883F}"/>
              </a:ext>
            </a:extLst>
          </p:cNvPr>
          <p:cNvSpPr/>
          <p:nvPr/>
        </p:nvSpPr>
        <p:spPr>
          <a:xfrm>
            <a:off x="2895601" y="4523641"/>
            <a:ext cx="6019799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840"/>
              </a:lnSpc>
            </a:pPr>
            <a:r>
              <a:rPr lang="uk-UA" sz="3200" spc="29" dirty="0">
                <a:solidFill>
                  <a:srgbClr val="000000"/>
                </a:solidFill>
                <a:latin typeface="TT Rounds Condensed Bold"/>
              </a:rPr>
              <a:t>«</a:t>
            </a:r>
            <a:r>
              <a:rPr lang="uk-UA" sz="3200" spc="29" dirty="0" err="1">
                <a:solidFill>
                  <a:srgbClr val="000000"/>
                </a:solidFill>
                <a:latin typeface="TT Rounds Condensed Bold"/>
              </a:rPr>
              <a:t>Мехатроніка</a:t>
            </a:r>
            <a:r>
              <a:rPr lang="uk-UA" sz="3200" spc="29" dirty="0">
                <a:solidFill>
                  <a:srgbClr val="000000"/>
                </a:solidFill>
                <a:latin typeface="TT Rounds Condensed Bold"/>
              </a:rPr>
              <a:t>»</a:t>
            </a:r>
            <a:endParaRPr lang="en-US" sz="3200" spc="29" dirty="0">
              <a:solidFill>
                <a:srgbClr val="000000"/>
              </a:solidFill>
              <a:latin typeface="TT Rounds Condensed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EC81F8-9619-4F29-AB01-9DCCE0D41544}"/>
              </a:ext>
            </a:extLst>
          </p:cNvPr>
          <p:cNvSpPr txBox="1"/>
          <p:nvPr/>
        </p:nvSpPr>
        <p:spPr>
          <a:xfrm>
            <a:off x="9144000" y="2814606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+mj-lt"/>
              </a:rPr>
              <a:t>STEM – </a:t>
            </a:r>
            <a:r>
              <a:rPr lang="uk-UA" sz="3200" b="1" dirty="0">
                <a:latin typeface="+mj-lt"/>
              </a:rPr>
              <a:t>фестиваль </a:t>
            </a:r>
            <a:r>
              <a:rPr lang="en-US" sz="3200" b="1" dirty="0">
                <a:latin typeface="+mj-lt"/>
              </a:rPr>
              <a:t>ROBOTICA</a:t>
            </a:r>
            <a:r>
              <a:rPr lang="uk-UA" sz="3200" b="1" dirty="0">
                <a:latin typeface="+mj-lt"/>
              </a:rPr>
              <a:t> +</a:t>
            </a:r>
            <a:r>
              <a:rPr lang="en-US" sz="3200" b="1" dirty="0">
                <a:latin typeface="+mj-lt"/>
              </a:rPr>
              <a:t>ROBOTOFIRST</a:t>
            </a:r>
            <a:r>
              <a:rPr lang="uk-UA" sz="3200" b="1" dirty="0">
                <a:latin typeface="+mj-lt"/>
              </a:rPr>
              <a:t> </a:t>
            </a:r>
            <a:endParaRPr lang="ru-RU" sz="3200" b="1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0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91440" y="1074421"/>
            <a:ext cx="15361920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Психологічний супровід упродовж  всього навчання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0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3104081" y="804862"/>
            <a:ext cx="1148241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mo Bold"/>
              </a:rPr>
              <a:t>Навчання та виховання дітей з особливими потребами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044659" y="2451002"/>
            <a:ext cx="10942356" cy="3759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Органи державної влади, органи місцевого самоврядування та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заклади освіти створюють особам з особливими освітніми потребами умови для  здобуття освіти нарівні з іншими особами шляхом належного фінансового, кадрового, матеріально-технічного забезпечення та забезпечення універсального дизайну та розумного пристосування, що враховує індивідуальні потреби та можливості таких осіб, визначені в індивідуальній програмі розвитку.</a:t>
            </a:r>
          </a:p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mo"/>
              </a:rPr>
              <a:t>Стаття 19 Закону «Про освіту»</a:t>
            </a:r>
          </a:p>
        </p:txBody>
      </p:sp>
      <p:sp>
        <p:nvSpPr>
          <p:cNvPr id="6" name="Freeform 6"/>
          <p:cNvSpPr/>
          <p:nvPr/>
        </p:nvSpPr>
        <p:spPr>
          <a:xfrm>
            <a:off x="1397759" y="6438900"/>
            <a:ext cx="5334000" cy="2677391"/>
          </a:xfrm>
          <a:custGeom>
            <a:avLst/>
            <a:gdLst/>
            <a:ahLst/>
            <a:cxnLst/>
            <a:rect l="l" t="t" r="r" b="b"/>
            <a:pathLst>
              <a:path w="5334000" h="2677391">
                <a:moveTo>
                  <a:pt x="0" y="0"/>
                </a:moveTo>
                <a:lnTo>
                  <a:pt x="5334000" y="0"/>
                </a:lnTo>
                <a:lnTo>
                  <a:pt x="5334000" y="2677391"/>
                </a:lnTo>
                <a:lnTo>
                  <a:pt x="0" y="26773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18" t="-6163" r="-1305" b="-8952"/>
            </a:stretch>
          </a:blipFill>
        </p:spPr>
      </p:sp>
      <p:sp>
        <p:nvSpPr>
          <p:cNvPr id="7" name="Freeform 7" descr="Відділ освіти Васильківської міської ради - Інклюзивна освіта"/>
          <p:cNvSpPr/>
          <p:nvPr/>
        </p:nvSpPr>
        <p:spPr>
          <a:xfrm>
            <a:off x="7288605" y="6438900"/>
            <a:ext cx="4645451" cy="2864950"/>
          </a:xfrm>
          <a:custGeom>
            <a:avLst/>
            <a:gdLst/>
            <a:ahLst/>
            <a:cxnLst/>
            <a:rect l="l" t="t" r="r" b="b"/>
            <a:pathLst>
              <a:path w="4645451" h="2864950">
                <a:moveTo>
                  <a:pt x="0" y="0"/>
                </a:moveTo>
                <a:lnTo>
                  <a:pt x="4645451" y="0"/>
                </a:lnTo>
                <a:lnTo>
                  <a:pt x="4645451" y="2864950"/>
                </a:lnTo>
                <a:lnTo>
                  <a:pt x="0" y="28649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552" b="-10552"/>
            </a:stretch>
          </a:blipFill>
        </p:spPr>
      </p:sp>
      <p:sp>
        <p:nvSpPr>
          <p:cNvPr id="8" name="Freeform 8" descr="inkljuzija"/>
          <p:cNvSpPr/>
          <p:nvPr/>
        </p:nvSpPr>
        <p:spPr>
          <a:xfrm>
            <a:off x="12425435" y="6210430"/>
            <a:ext cx="4187177" cy="3189186"/>
          </a:xfrm>
          <a:custGeom>
            <a:avLst/>
            <a:gdLst/>
            <a:ahLst/>
            <a:cxnLst/>
            <a:rect l="l" t="t" r="r" b="b"/>
            <a:pathLst>
              <a:path w="4187177" h="3189186">
                <a:moveTo>
                  <a:pt x="0" y="0"/>
                </a:moveTo>
                <a:lnTo>
                  <a:pt x="4187178" y="0"/>
                </a:lnTo>
                <a:lnTo>
                  <a:pt x="4187178" y="3189186"/>
                </a:lnTo>
                <a:lnTo>
                  <a:pt x="0" y="31891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3645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1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396239" y="693420"/>
            <a:ext cx="14599919" cy="166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Формування інформаційної </a:t>
            </a:r>
          </a:p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компетентності школярів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0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3240774" y="1009650"/>
            <a:ext cx="11806452" cy="435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mo Bold"/>
              </a:rPr>
              <a:t>Дистанційне навчання, як виклик часу</a:t>
            </a:r>
          </a:p>
        </p:txBody>
      </p:sp>
      <p:sp>
        <p:nvSpPr>
          <p:cNvPr id="5" name="Freeform 5" descr="Презентація &quot;Майстерня дистанційного уроку&quot;"/>
          <p:cNvSpPr/>
          <p:nvPr/>
        </p:nvSpPr>
        <p:spPr>
          <a:xfrm>
            <a:off x="557046" y="2570521"/>
            <a:ext cx="11470884" cy="7496883"/>
          </a:xfrm>
          <a:custGeom>
            <a:avLst/>
            <a:gdLst/>
            <a:ahLst/>
            <a:cxnLst/>
            <a:rect l="l" t="t" r="r" b="b"/>
            <a:pathLst>
              <a:path w="11470884" h="7496883">
                <a:moveTo>
                  <a:pt x="0" y="0"/>
                </a:moveTo>
                <a:lnTo>
                  <a:pt x="11470884" y="0"/>
                </a:lnTo>
                <a:lnTo>
                  <a:pt x="11470884" y="7496884"/>
                </a:lnTo>
                <a:lnTo>
                  <a:pt x="0" y="7496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475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811000" y="6210300"/>
            <a:ext cx="6099269" cy="3429946"/>
          </a:xfrm>
          <a:custGeom>
            <a:avLst/>
            <a:gdLst/>
            <a:ahLst/>
            <a:cxnLst/>
            <a:rect l="l" t="t" r="r" b="b"/>
            <a:pathLst>
              <a:path w="6099269" h="3429946">
                <a:moveTo>
                  <a:pt x="0" y="0"/>
                </a:moveTo>
                <a:lnTo>
                  <a:pt x="6099269" y="0"/>
                </a:lnTo>
                <a:lnTo>
                  <a:pt x="6099269" y="3429946"/>
                </a:lnTo>
                <a:lnTo>
                  <a:pt x="0" y="34299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6"/>
            </a:stretch>
          </a:blipFill>
        </p:spPr>
      </p:sp>
      <p:sp>
        <p:nvSpPr>
          <p:cNvPr id="7" name="Freeform 7" descr="Це великий виклик для батьків»: як карантин змінив навчання ..."/>
          <p:cNvSpPr/>
          <p:nvPr/>
        </p:nvSpPr>
        <p:spPr>
          <a:xfrm>
            <a:off x="13269716" y="2570521"/>
            <a:ext cx="4160521" cy="2773681"/>
          </a:xfrm>
          <a:custGeom>
            <a:avLst/>
            <a:gdLst/>
            <a:ahLst/>
            <a:cxnLst/>
            <a:rect l="l" t="t" r="r" b="b"/>
            <a:pathLst>
              <a:path w="4160521" h="2773681">
                <a:moveTo>
                  <a:pt x="0" y="0"/>
                </a:moveTo>
                <a:lnTo>
                  <a:pt x="4160521" y="0"/>
                </a:lnTo>
                <a:lnTo>
                  <a:pt x="4160521" y="2773681"/>
                </a:lnTo>
                <a:lnTo>
                  <a:pt x="0" y="2773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2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24384000" cy="1372552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11519"/>
                </a:lnSpc>
              </a:pPr>
              <a:endParaRPr dirty="0"/>
            </a:p>
            <a:p>
              <a:pPr algn="l">
                <a:lnSpc>
                  <a:spcPts val="11519"/>
                </a:lnSpc>
              </a:pPr>
              <a:r>
                <a:rPr lang="en-US" sz="9600" spc="89" dirty="0">
                  <a:solidFill>
                    <a:srgbClr val="000000"/>
                  </a:solidFill>
                  <a:latin typeface="TT Rounds Condensed Bold"/>
                </a:rPr>
                <a:t>               </a:t>
              </a:r>
              <a:r>
                <a:rPr lang="en-US" sz="96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TT Rounds Condensed Bold"/>
                </a:rPr>
                <a:t>ПРОЄКТ 2</a:t>
              </a:r>
              <a:endParaRPr lang="en-US" sz="9600" spc="89" dirty="0">
                <a:solidFill>
                  <a:srgbClr val="000000"/>
                </a:solidFill>
                <a:latin typeface="TT Rounds Condensed Bold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34440" y="7837170"/>
            <a:ext cx="11475719" cy="1866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56">
                <a:solidFill>
                  <a:srgbClr val="BD4C2D"/>
                </a:solidFill>
                <a:latin typeface="TT Rounds Condensed Bold"/>
              </a:rPr>
              <a:t>Школа  безпеки, </a:t>
            </a:r>
          </a:p>
          <a:p>
            <a:pPr algn="ctr">
              <a:lnSpc>
                <a:spcPts val="7200"/>
              </a:lnSpc>
            </a:pPr>
            <a:r>
              <a:rPr lang="en-US" sz="6000" spc="56">
                <a:solidFill>
                  <a:srgbClr val="BD4C2D"/>
                </a:solidFill>
                <a:latin typeface="TT Rounds Condensed Bold"/>
              </a:rPr>
              <a:t>комфорту і затишку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3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78740" y="617220"/>
            <a:ext cx="15057120" cy="166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Впровадження проєкту</a:t>
            </a:r>
          </a:p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« Безпечна інноваційна освіта»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4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43840" y="952501"/>
            <a:ext cx="14980920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Забезпечення щоденного ретельного контролю за організацією та якістю харчування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82840" y="2827020"/>
            <a:ext cx="9951720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 Bold Italics"/>
              </a:rPr>
              <a:t>Громадська комісія контролю за харчуванням (залучення батьків);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35240" y="4960620"/>
            <a:ext cx="9799320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 Bold Italics"/>
              </a:rPr>
              <a:t>Щоденний моніторинг харчування та реагування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35240" y="6987480"/>
            <a:ext cx="9799320" cy="2955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 Bold Italics"/>
              </a:rPr>
              <a:t>Співпраця з постачальником послуг по харчуванню щодо встановлення шведської лінії для старшокласників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5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548641" y="876301"/>
            <a:ext cx="14752320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Вироблення стійкої системи виховної програми із запобігання булінгу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6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320040" y="952501"/>
            <a:ext cx="14295120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Створення комфортних,затишних,  </a:t>
            </a:r>
          </a:p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пізнавально  - дозвіллєвих куточків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173171"/>
            <a:chOff x="0" y="0"/>
            <a:chExt cx="24384000" cy="135642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564236"/>
            </a:xfrm>
            <a:custGeom>
              <a:avLst/>
              <a:gdLst/>
              <a:ahLst/>
              <a:cxnLst/>
              <a:rect l="l" t="t" r="r" b="b"/>
              <a:pathLst>
                <a:path w="24384000" h="13564236">
                  <a:moveTo>
                    <a:pt x="0" y="0"/>
                  </a:moveTo>
                  <a:lnTo>
                    <a:pt x="24384000" y="0"/>
                  </a:lnTo>
                  <a:lnTo>
                    <a:pt x="24384000" y="13564236"/>
                  </a:lnTo>
                  <a:lnTo>
                    <a:pt x="0" y="13564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2668" b="-12668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709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12700" y="-72738"/>
            <a:ext cx="12573001" cy="10279856"/>
          </a:xfrm>
          <a:custGeom>
            <a:avLst/>
            <a:gdLst/>
            <a:ahLst/>
            <a:cxnLst/>
            <a:rect l="l" t="t" r="r" b="b"/>
            <a:pathLst>
              <a:path w="12573001" h="10279856">
                <a:moveTo>
                  <a:pt x="0" y="0"/>
                </a:moveTo>
                <a:lnTo>
                  <a:pt x="12573001" y="0"/>
                </a:lnTo>
                <a:lnTo>
                  <a:pt x="12573001" y="10279856"/>
                </a:lnTo>
                <a:lnTo>
                  <a:pt x="0" y="10279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69" r="-4469"/>
            </a:stretch>
          </a:blipFill>
        </p:spPr>
      </p:sp>
      <p:sp>
        <p:nvSpPr>
          <p:cNvPr id="5" name="Freeform 5"/>
          <p:cNvSpPr/>
          <p:nvPr/>
        </p:nvSpPr>
        <p:spPr>
          <a:xfrm rot="527290">
            <a:off x="6425180" y="5195389"/>
            <a:ext cx="4953000" cy="3692237"/>
          </a:xfrm>
          <a:custGeom>
            <a:avLst/>
            <a:gdLst/>
            <a:ahLst/>
            <a:cxnLst/>
            <a:rect l="l" t="t" r="r" b="b"/>
            <a:pathLst>
              <a:path w="4953000" h="3692237">
                <a:moveTo>
                  <a:pt x="0" y="0"/>
                </a:moveTo>
                <a:lnTo>
                  <a:pt x="4953000" y="0"/>
                </a:lnTo>
                <a:lnTo>
                  <a:pt x="4953000" y="3692237"/>
                </a:lnTo>
                <a:lnTo>
                  <a:pt x="0" y="36922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7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568036" y="3391727"/>
            <a:ext cx="2327564" cy="1605749"/>
          </a:xfrm>
          <a:custGeom>
            <a:avLst/>
            <a:gdLst/>
            <a:ahLst/>
            <a:cxnLst/>
            <a:rect l="l" t="t" r="r" b="b"/>
            <a:pathLst>
              <a:path w="2327564" h="1605749">
                <a:moveTo>
                  <a:pt x="0" y="0"/>
                </a:moveTo>
                <a:lnTo>
                  <a:pt x="2327564" y="0"/>
                </a:lnTo>
                <a:lnTo>
                  <a:pt x="2327564" y="1605749"/>
                </a:lnTo>
                <a:lnTo>
                  <a:pt x="0" y="16057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985" t="-22777" r="-65892" b="-89285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87040" y="3970020"/>
            <a:ext cx="9189720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"/>
              </a:rPr>
              <a:t>або « Відходи в доходи»</a:t>
            </a:r>
          </a:p>
        </p:txBody>
      </p:sp>
      <p:sp>
        <p:nvSpPr>
          <p:cNvPr id="6" name="Freeform 6"/>
          <p:cNvSpPr/>
          <p:nvPr/>
        </p:nvSpPr>
        <p:spPr>
          <a:xfrm>
            <a:off x="568036" y="2106718"/>
            <a:ext cx="2327564" cy="1436582"/>
          </a:xfrm>
          <a:custGeom>
            <a:avLst/>
            <a:gdLst/>
            <a:ahLst/>
            <a:cxnLst/>
            <a:rect l="l" t="t" r="r" b="b"/>
            <a:pathLst>
              <a:path w="2327564" h="1436582">
                <a:moveTo>
                  <a:pt x="0" y="0"/>
                </a:moveTo>
                <a:lnTo>
                  <a:pt x="2327564" y="0"/>
                </a:lnTo>
                <a:lnTo>
                  <a:pt x="2327564" y="1436582"/>
                </a:lnTo>
                <a:lnTo>
                  <a:pt x="0" y="14365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010" b="-31010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21676" y="2598421"/>
            <a:ext cx="8850284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"/>
              </a:rPr>
              <a:t>« За життя без сміття»</a:t>
            </a:r>
          </a:p>
        </p:txBody>
      </p:sp>
      <p:sp>
        <p:nvSpPr>
          <p:cNvPr id="8" name="Freeform 8"/>
          <p:cNvSpPr/>
          <p:nvPr/>
        </p:nvSpPr>
        <p:spPr>
          <a:xfrm>
            <a:off x="588817" y="4997476"/>
            <a:ext cx="2327564" cy="1506071"/>
          </a:xfrm>
          <a:custGeom>
            <a:avLst/>
            <a:gdLst/>
            <a:ahLst/>
            <a:cxnLst/>
            <a:rect l="l" t="t" r="r" b="b"/>
            <a:pathLst>
              <a:path w="2327564" h="1506071">
                <a:moveTo>
                  <a:pt x="0" y="0"/>
                </a:moveTo>
                <a:lnTo>
                  <a:pt x="2327564" y="0"/>
                </a:lnTo>
                <a:lnTo>
                  <a:pt x="2327564" y="1506071"/>
                </a:lnTo>
                <a:lnTo>
                  <a:pt x="0" y="15060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174" t="-90342" r="-41298" b="-14205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987040" y="6537024"/>
            <a:ext cx="16352520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"/>
              </a:rPr>
              <a:t>«Забруднення навколишнього середовища»</a:t>
            </a:r>
          </a:p>
        </p:txBody>
      </p:sp>
      <p:sp>
        <p:nvSpPr>
          <p:cNvPr id="10" name="Freeform 10"/>
          <p:cNvSpPr/>
          <p:nvPr/>
        </p:nvSpPr>
        <p:spPr>
          <a:xfrm>
            <a:off x="358981" y="7810500"/>
            <a:ext cx="2536619" cy="1191340"/>
          </a:xfrm>
          <a:custGeom>
            <a:avLst/>
            <a:gdLst/>
            <a:ahLst/>
            <a:cxnLst/>
            <a:rect l="l" t="t" r="r" b="b"/>
            <a:pathLst>
              <a:path w="2536619" h="1191340">
                <a:moveTo>
                  <a:pt x="0" y="0"/>
                </a:moveTo>
                <a:lnTo>
                  <a:pt x="2536619" y="0"/>
                </a:lnTo>
                <a:lnTo>
                  <a:pt x="2536619" y="1191340"/>
                </a:lnTo>
                <a:lnTo>
                  <a:pt x="0" y="11913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4331" b="-54331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021676" y="7908622"/>
            <a:ext cx="9917084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"/>
              </a:rPr>
              <a:t>Розкажу Вам еко – казку…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4639" y="6451652"/>
            <a:ext cx="2422523" cy="1395775"/>
          </a:xfrm>
          <a:custGeom>
            <a:avLst/>
            <a:gdLst/>
            <a:ahLst/>
            <a:cxnLst/>
            <a:rect l="l" t="t" r="r" b="b"/>
            <a:pathLst>
              <a:path w="2422523" h="1395775">
                <a:moveTo>
                  <a:pt x="0" y="0"/>
                </a:moveTo>
                <a:lnTo>
                  <a:pt x="2422523" y="0"/>
                </a:lnTo>
                <a:lnTo>
                  <a:pt x="2422523" y="1395775"/>
                </a:lnTo>
                <a:lnTo>
                  <a:pt x="0" y="13957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6578" t="-1969" b="-87191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028603" y="5341618"/>
            <a:ext cx="5185758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"/>
              </a:rPr>
              <a:t>Сортування сміття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021676" y="9347323"/>
            <a:ext cx="16317884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44">
                <a:solidFill>
                  <a:srgbClr val="000000"/>
                </a:solidFill>
                <a:latin typeface="TT Rounds Condensed"/>
              </a:rPr>
              <a:t>«Думаємо глобально, діємо локально!» 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86397" y="902066"/>
            <a:ext cx="7452363" cy="110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Екологічний напрямок</a:t>
            </a:r>
          </a:p>
          <a:p>
            <a:pPr algn="l">
              <a:lnSpc>
                <a:spcPts val="6480"/>
              </a:lnSpc>
            </a:pPr>
            <a:endParaRPr lang="en-US" sz="5400" spc="50">
              <a:solidFill>
                <a:srgbClr val="BD4C2D"/>
              </a:solidFill>
              <a:latin typeface="TT Rounds Condensed Bold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514639" y="9001840"/>
            <a:ext cx="2327564" cy="1274407"/>
          </a:xfrm>
          <a:custGeom>
            <a:avLst/>
            <a:gdLst/>
            <a:ahLst/>
            <a:cxnLst/>
            <a:rect l="l" t="t" r="r" b="b"/>
            <a:pathLst>
              <a:path w="2327564" h="1274407">
                <a:moveTo>
                  <a:pt x="0" y="0"/>
                </a:moveTo>
                <a:lnTo>
                  <a:pt x="2327564" y="0"/>
                </a:lnTo>
                <a:lnTo>
                  <a:pt x="2327564" y="1274407"/>
                </a:lnTo>
                <a:lnTo>
                  <a:pt x="0" y="12744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539" r="-16539"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764" y="-26670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7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43840" y="541020"/>
            <a:ext cx="14828520" cy="83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"/>
              </a:rPr>
              <a:t>Зміцнення матеріально – технічної бази школи</a:t>
            </a:r>
          </a:p>
        </p:txBody>
      </p:sp>
      <p:sp>
        <p:nvSpPr>
          <p:cNvPr id="5" name="Freeform 5"/>
          <p:cNvSpPr/>
          <p:nvPr/>
        </p:nvSpPr>
        <p:spPr>
          <a:xfrm>
            <a:off x="653935" y="1906961"/>
            <a:ext cx="3600797" cy="2204683"/>
          </a:xfrm>
          <a:custGeom>
            <a:avLst/>
            <a:gdLst/>
            <a:ahLst/>
            <a:cxnLst/>
            <a:rect l="l" t="t" r="r" b="b"/>
            <a:pathLst>
              <a:path w="3600797" h="2204683">
                <a:moveTo>
                  <a:pt x="0" y="0"/>
                </a:moveTo>
                <a:lnTo>
                  <a:pt x="3600797" y="0"/>
                </a:lnTo>
                <a:lnTo>
                  <a:pt x="3600797" y="2204683"/>
                </a:lnTo>
                <a:lnTo>
                  <a:pt x="0" y="22046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63" b="-136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5376" y="4753960"/>
            <a:ext cx="3509356" cy="2276173"/>
          </a:xfrm>
          <a:custGeom>
            <a:avLst/>
            <a:gdLst/>
            <a:ahLst/>
            <a:cxnLst/>
            <a:rect l="l" t="t" r="r" b="b"/>
            <a:pathLst>
              <a:path w="3509356" h="2276173">
                <a:moveTo>
                  <a:pt x="0" y="0"/>
                </a:moveTo>
                <a:lnTo>
                  <a:pt x="3509356" y="0"/>
                </a:lnTo>
                <a:lnTo>
                  <a:pt x="3509356" y="2276173"/>
                </a:lnTo>
                <a:lnTo>
                  <a:pt x="0" y="22761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737" r="-473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044440" y="8141970"/>
            <a:ext cx="7132320" cy="635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37">
                <a:solidFill>
                  <a:srgbClr val="000000"/>
                </a:solidFill>
                <a:latin typeface="TT Rounds Condensed"/>
              </a:rPr>
              <a:t>-Ремонт туалетних кімнат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73785" y="5322570"/>
            <a:ext cx="5054138" cy="635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37">
                <a:solidFill>
                  <a:srgbClr val="000000"/>
                </a:solidFill>
                <a:latin typeface="TT Rounds Condensed"/>
              </a:rPr>
              <a:t>-Добудова школи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44440" y="2579370"/>
            <a:ext cx="6217921" cy="635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spc="37">
                <a:solidFill>
                  <a:srgbClr val="000000"/>
                </a:solidFill>
                <a:latin typeface="TT Rounds Condensed"/>
              </a:rPr>
              <a:t>-Шкільне укриття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764" y="-26670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7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43840" y="541020"/>
            <a:ext cx="14828520" cy="83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"/>
              </a:rPr>
              <a:t>Зміцнення матеріально – технічної бази школи</a:t>
            </a:r>
          </a:p>
        </p:txBody>
      </p:sp>
      <p:sp>
        <p:nvSpPr>
          <p:cNvPr id="5" name="Freeform 5"/>
          <p:cNvSpPr/>
          <p:nvPr/>
        </p:nvSpPr>
        <p:spPr>
          <a:xfrm>
            <a:off x="685799" y="4838700"/>
            <a:ext cx="3733801" cy="2133599"/>
          </a:xfrm>
          <a:custGeom>
            <a:avLst/>
            <a:gdLst/>
            <a:ahLst/>
            <a:cxnLst/>
            <a:rect l="l" t="t" r="r" b="b"/>
            <a:pathLst>
              <a:path w="3733801" h="2133599">
                <a:moveTo>
                  <a:pt x="0" y="0"/>
                </a:moveTo>
                <a:lnTo>
                  <a:pt x="3733801" y="0"/>
                </a:lnTo>
                <a:lnTo>
                  <a:pt x="3733801" y="2133599"/>
                </a:lnTo>
                <a:lnTo>
                  <a:pt x="0" y="21335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790" r="-107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6262" y="7465981"/>
            <a:ext cx="3611863" cy="2329183"/>
          </a:xfrm>
          <a:custGeom>
            <a:avLst/>
            <a:gdLst/>
            <a:ahLst/>
            <a:cxnLst/>
            <a:rect l="l" t="t" r="r" b="b"/>
            <a:pathLst>
              <a:path w="3611863" h="2329183">
                <a:moveTo>
                  <a:pt x="0" y="0"/>
                </a:moveTo>
                <a:lnTo>
                  <a:pt x="3611863" y="0"/>
                </a:lnTo>
                <a:lnTo>
                  <a:pt x="3611863" y="2329183"/>
                </a:lnTo>
                <a:lnTo>
                  <a:pt x="0" y="23291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09" b="-140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739642" y="2207300"/>
            <a:ext cx="10911836" cy="125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Arimo"/>
              </a:rPr>
              <a:t> -Ремонт спортивного майданчика</a:t>
            </a:r>
          </a:p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Arimo"/>
              </a:rPr>
              <a:t>- Придбання спортивного інвентаря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39643" y="7502945"/>
            <a:ext cx="12740655" cy="1866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Arimo"/>
              </a:rPr>
              <a:t>- Створення нових та вдосконалення старих квітників з урахуванням народних традицій та елементів ландшафтного дизайну;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785360" y="5398770"/>
            <a:ext cx="8686800" cy="635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Arimo"/>
              </a:rPr>
              <a:t>-Сучасна шкільна бібліотека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8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24384000" cy="1372552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11519"/>
                </a:lnSpc>
              </a:pPr>
              <a:endParaRPr dirty="0"/>
            </a:p>
            <a:p>
              <a:pPr algn="l">
                <a:lnSpc>
                  <a:spcPts val="11519"/>
                </a:lnSpc>
              </a:pPr>
              <a:r>
                <a:rPr lang="en-US" sz="9600" spc="89" dirty="0">
                  <a:solidFill>
                    <a:srgbClr val="000000"/>
                  </a:solidFill>
                  <a:latin typeface="TT Rounds Condensed Bold"/>
                </a:rPr>
                <a:t>               </a:t>
              </a:r>
              <a:r>
                <a:rPr lang="en-US" sz="96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TT Rounds Condensed Bold"/>
                </a:rPr>
                <a:t>ПРОЄКТ 3</a:t>
              </a:r>
              <a:endParaRPr lang="en-US" sz="9600" spc="89" dirty="0">
                <a:solidFill>
                  <a:srgbClr val="000000"/>
                </a:solidFill>
                <a:latin typeface="TT Rounds Condensed Bold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291840" y="5189220"/>
            <a:ext cx="6827520" cy="798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 dirty="0">
                <a:solidFill>
                  <a:srgbClr val="BD4C2D"/>
                </a:solidFill>
                <a:latin typeface="TT Rounds Condensed Bold"/>
              </a:rPr>
              <a:t>#ВЧИТЕ</a:t>
            </a:r>
            <a:r>
              <a:rPr lang="uk-UA" sz="5400" spc="50">
                <a:solidFill>
                  <a:srgbClr val="BD4C2D"/>
                </a:solidFill>
                <a:latin typeface="TT Rounds Condensed Bold"/>
              </a:rPr>
              <a:t>Л</a:t>
            </a: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І ВАЖЛИВІ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9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929640" y="693420"/>
            <a:ext cx="13685520" cy="83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Вимоги до вчителя</a:t>
            </a:r>
          </a:p>
        </p:txBody>
      </p:sp>
      <p:sp>
        <p:nvSpPr>
          <p:cNvPr id="5" name="Freeform 5"/>
          <p:cNvSpPr/>
          <p:nvPr/>
        </p:nvSpPr>
        <p:spPr>
          <a:xfrm>
            <a:off x="9372600" y="2628900"/>
            <a:ext cx="3886200" cy="2810470"/>
          </a:xfrm>
          <a:custGeom>
            <a:avLst/>
            <a:gdLst/>
            <a:ahLst/>
            <a:cxnLst/>
            <a:rect l="l" t="t" r="r" b="b"/>
            <a:pathLst>
              <a:path w="3886200" h="2810470">
                <a:moveTo>
                  <a:pt x="0" y="0"/>
                </a:moveTo>
                <a:lnTo>
                  <a:pt x="3886200" y="0"/>
                </a:lnTo>
                <a:lnTo>
                  <a:pt x="3886200" y="2810470"/>
                </a:lnTo>
                <a:lnTo>
                  <a:pt x="0" y="2810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15" t="-46874" r="-36777" b="-25135"/>
            </a:stretch>
          </a:blipFill>
        </p:spPr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FA65E5-8155-4133-9500-531110A23F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" t="4074" b="24074"/>
          <a:stretch/>
        </p:blipFill>
        <p:spPr>
          <a:xfrm>
            <a:off x="13563600" y="2628900"/>
            <a:ext cx="4038600" cy="28104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8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440273" y="4913117"/>
            <a:ext cx="4431138" cy="5372798"/>
            <a:chOff x="0" y="0"/>
            <a:chExt cx="5908184" cy="71637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08167" cy="7163689"/>
            </a:xfrm>
            <a:custGeom>
              <a:avLst/>
              <a:gdLst/>
              <a:ahLst/>
              <a:cxnLst/>
              <a:rect l="l" t="t" r="r" b="b"/>
              <a:pathLst>
                <a:path w="5908167" h="7163689">
                  <a:moveTo>
                    <a:pt x="0" y="0"/>
                  </a:moveTo>
                  <a:lnTo>
                    <a:pt x="5908167" y="0"/>
                  </a:lnTo>
                  <a:lnTo>
                    <a:pt x="5908167" y="7163689"/>
                  </a:lnTo>
                  <a:lnTo>
                    <a:pt x="0" y="7163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7698" b="-7698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065514" y="6101329"/>
            <a:ext cx="5542498" cy="4184586"/>
            <a:chOff x="0" y="0"/>
            <a:chExt cx="7389997" cy="55794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90003" cy="5579491"/>
            </a:xfrm>
            <a:custGeom>
              <a:avLst/>
              <a:gdLst/>
              <a:ahLst/>
              <a:cxnLst/>
              <a:rect l="l" t="t" r="r" b="b"/>
              <a:pathLst>
                <a:path w="7390003" h="5579491">
                  <a:moveTo>
                    <a:pt x="0" y="0"/>
                  </a:moveTo>
                  <a:lnTo>
                    <a:pt x="7390003" y="0"/>
                  </a:lnTo>
                  <a:lnTo>
                    <a:pt x="7390003" y="5579491"/>
                  </a:lnTo>
                  <a:lnTo>
                    <a:pt x="0" y="5579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6" b="-3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0" y="765251"/>
            <a:ext cx="17998244" cy="2963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n-US" sz="7857">
                <a:solidFill>
                  <a:srgbClr val="000000"/>
                </a:solidFill>
                <a:latin typeface="Arimo Bold"/>
              </a:rPr>
              <a:t>“Якщо у нас є мета, ми завжди прийдемо туди, куди хочемо”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80041" y="4722617"/>
            <a:ext cx="6146721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8"/>
              </a:lnSpc>
            </a:pPr>
            <a:r>
              <a:rPr lang="en-US" sz="5198">
                <a:solidFill>
                  <a:srgbClr val="000000"/>
                </a:solidFill>
                <a:latin typeface="PT Serif Bold"/>
              </a:rPr>
              <a:t>Вінстон  Черчилль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1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 rot="-775110">
            <a:off x="1267934" y="3004387"/>
            <a:ext cx="6665685" cy="5090160"/>
            <a:chOff x="0" y="0"/>
            <a:chExt cx="8887580" cy="6786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87587" cy="6786880"/>
            </a:xfrm>
            <a:custGeom>
              <a:avLst/>
              <a:gdLst/>
              <a:ahLst/>
              <a:cxnLst/>
              <a:rect l="l" t="t" r="r" b="b"/>
              <a:pathLst>
                <a:path w="8887587" h="6786880">
                  <a:moveTo>
                    <a:pt x="0" y="0"/>
                  </a:moveTo>
                  <a:lnTo>
                    <a:pt x="8887587" y="0"/>
                  </a:lnTo>
                  <a:lnTo>
                    <a:pt x="8887587" y="6786880"/>
                  </a:lnTo>
                  <a:lnTo>
                    <a:pt x="0" y="6786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2" b="-4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 rot="-775110">
            <a:off x="9694804" y="2889506"/>
            <a:ext cx="7575810" cy="5785164"/>
            <a:chOff x="0" y="0"/>
            <a:chExt cx="10101080" cy="77135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01072" cy="7713599"/>
            </a:xfrm>
            <a:custGeom>
              <a:avLst/>
              <a:gdLst/>
              <a:ahLst/>
              <a:cxnLst/>
              <a:rect l="l" t="t" r="r" b="b"/>
              <a:pathLst>
                <a:path w="10101072" h="7713599">
                  <a:moveTo>
                    <a:pt x="0" y="0"/>
                  </a:moveTo>
                  <a:lnTo>
                    <a:pt x="10101072" y="0"/>
                  </a:lnTo>
                  <a:lnTo>
                    <a:pt x="10101072" y="7713599"/>
                  </a:lnTo>
                  <a:lnTo>
                    <a:pt x="0" y="77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1" b="-1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3673925">
            <a:off x="2969733" y="1490698"/>
            <a:ext cx="2496213" cy="2436928"/>
            <a:chOff x="0" y="0"/>
            <a:chExt cx="3328284" cy="32492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28289" cy="3249295"/>
            </a:xfrm>
            <a:custGeom>
              <a:avLst/>
              <a:gdLst/>
              <a:ahLst/>
              <a:cxnLst/>
              <a:rect l="l" t="t" r="r" b="b"/>
              <a:pathLst>
                <a:path w="3328289" h="3249295">
                  <a:moveTo>
                    <a:pt x="0" y="0"/>
                  </a:moveTo>
                  <a:lnTo>
                    <a:pt x="3328289" y="0"/>
                  </a:lnTo>
                  <a:lnTo>
                    <a:pt x="3328289" y="3249295"/>
                  </a:lnTo>
                  <a:lnTo>
                    <a:pt x="0" y="3249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8" b="-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 rot="-3673925">
            <a:off x="11780620" y="1379279"/>
            <a:ext cx="2496213" cy="2436928"/>
            <a:chOff x="0" y="0"/>
            <a:chExt cx="3328284" cy="324923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28289" cy="3249295"/>
            </a:xfrm>
            <a:custGeom>
              <a:avLst/>
              <a:gdLst/>
              <a:ahLst/>
              <a:cxnLst/>
              <a:rect l="l" t="t" r="r" b="b"/>
              <a:pathLst>
                <a:path w="3328289" h="3249295">
                  <a:moveTo>
                    <a:pt x="0" y="0"/>
                  </a:moveTo>
                  <a:lnTo>
                    <a:pt x="3328289" y="0"/>
                  </a:lnTo>
                  <a:lnTo>
                    <a:pt x="3328289" y="3249295"/>
                  </a:lnTo>
                  <a:lnTo>
                    <a:pt x="0" y="3249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8" b="-7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 rot="-891235">
            <a:off x="112983" y="6020161"/>
            <a:ext cx="7481041" cy="97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8"/>
              </a:lnSpc>
            </a:pPr>
            <a:r>
              <a:rPr lang="en-US" sz="5198">
                <a:solidFill>
                  <a:srgbClr val="FF3131"/>
                </a:solidFill>
                <a:latin typeface="PT Serif Bold"/>
              </a:rPr>
              <a:t>ДИТИНА</a:t>
            </a:r>
          </a:p>
        </p:txBody>
      </p:sp>
      <p:sp>
        <p:nvSpPr>
          <p:cNvPr id="13" name="TextBox 13"/>
          <p:cNvSpPr txBox="1"/>
          <p:nvPr/>
        </p:nvSpPr>
        <p:spPr>
          <a:xfrm rot="-895293">
            <a:off x="4229872" y="6417425"/>
            <a:ext cx="3966249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8"/>
              </a:lnSpc>
            </a:pPr>
            <a:r>
              <a:rPr lang="en-US" sz="5198">
                <a:solidFill>
                  <a:srgbClr val="00BF63"/>
                </a:solidFill>
                <a:latin typeface="PT Serif Bold"/>
              </a:rPr>
              <a:t>ЗДОРОВ’Я</a:t>
            </a:r>
          </a:p>
        </p:txBody>
      </p:sp>
      <p:sp>
        <p:nvSpPr>
          <p:cNvPr id="14" name="TextBox 14"/>
          <p:cNvSpPr txBox="1"/>
          <p:nvPr/>
        </p:nvSpPr>
        <p:spPr>
          <a:xfrm rot="-840579">
            <a:off x="2906775" y="7826851"/>
            <a:ext cx="3781901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8"/>
              </a:lnSpc>
            </a:pPr>
            <a:r>
              <a:rPr lang="en-US" sz="5198">
                <a:solidFill>
                  <a:srgbClr val="8C52FF"/>
                </a:solidFill>
                <a:latin typeface="PT Serif Bold"/>
              </a:rPr>
              <a:t>ТВОРЧІСТЬ</a:t>
            </a:r>
          </a:p>
        </p:txBody>
      </p:sp>
      <p:sp>
        <p:nvSpPr>
          <p:cNvPr id="15" name="TextBox 15"/>
          <p:cNvSpPr txBox="1"/>
          <p:nvPr/>
        </p:nvSpPr>
        <p:spPr>
          <a:xfrm rot="-868800">
            <a:off x="10840931" y="3420617"/>
            <a:ext cx="4911758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8"/>
              </a:lnSpc>
            </a:pPr>
            <a:r>
              <a:rPr lang="en-US" sz="5198">
                <a:solidFill>
                  <a:srgbClr val="38B6FF"/>
                </a:solidFill>
                <a:latin typeface="PT Serif Bold"/>
              </a:rPr>
              <a:t>Основна мета</a:t>
            </a:r>
          </a:p>
        </p:txBody>
      </p:sp>
      <p:sp>
        <p:nvSpPr>
          <p:cNvPr id="16" name="TextBox 16"/>
          <p:cNvSpPr txBox="1"/>
          <p:nvPr/>
        </p:nvSpPr>
        <p:spPr>
          <a:xfrm rot="-868800">
            <a:off x="1183318" y="3500539"/>
            <a:ext cx="6199127" cy="2361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0"/>
              </a:lnSpc>
            </a:pPr>
            <a:r>
              <a:rPr lang="en-US" sz="4314">
                <a:solidFill>
                  <a:srgbClr val="38B6FF"/>
                </a:solidFill>
                <a:latin typeface="PT Serif Bold"/>
              </a:rPr>
              <a:t>Головні цінності педагогічного колективу</a:t>
            </a:r>
          </a:p>
        </p:txBody>
      </p:sp>
      <p:sp>
        <p:nvSpPr>
          <p:cNvPr id="17" name="TextBox 17"/>
          <p:cNvSpPr txBox="1"/>
          <p:nvPr/>
        </p:nvSpPr>
        <p:spPr>
          <a:xfrm rot="-864292">
            <a:off x="10322449" y="4252421"/>
            <a:ext cx="7085031" cy="4436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4"/>
              </a:lnSpc>
            </a:pPr>
            <a:r>
              <a:rPr lang="en-US" sz="2745">
                <a:solidFill>
                  <a:srgbClr val="000000"/>
                </a:solidFill>
                <a:latin typeface="PT Serif Bold"/>
              </a:rPr>
              <a:t>створення такого середовища в школі, яке б плекало творчу особистість, створювало умови для повноцінного, інтелектуального, творчого, морального, фізичного розвитку дитини, вироблення сучасної моделі випускника закладу освіти, спроможного реалізувати власний позитивний потенціал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2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987040" y="1074420"/>
            <a:ext cx="7459487" cy="1695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99"/>
              </a:lnSpc>
            </a:pPr>
            <a:r>
              <a:rPr lang="en-US" sz="11499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T Rounds Condensed Bold"/>
              </a:rPr>
              <a:t>Проєкт</a:t>
            </a:r>
            <a:r>
              <a:rPr lang="en-US" sz="11499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T Rounds Condensed Bold"/>
              </a:rPr>
              <a:t> 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1040" y="7094220"/>
            <a:ext cx="12313920" cy="2493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spc="50">
                <a:solidFill>
                  <a:srgbClr val="BD4C2D"/>
                </a:solidFill>
                <a:latin typeface="TT Rounds Condensed Bold"/>
              </a:rPr>
              <a:t>Якісна шкільна освіта – основа благополуччя й успішності випускника – сильна  держава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3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91440" y="922020"/>
            <a:ext cx="15438120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Продовжувати впровадження концепції  </a:t>
            </a:r>
          </a:p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« Нова  українська школа»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4840" y="8039100"/>
            <a:ext cx="8991601" cy="197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u="sng" spc="29">
                <a:solidFill>
                  <a:srgbClr val="000000"/>
                </a:solidFill>
                <a:latin typeface="TT Rounds Condensed Bold"/>
              </a:rPr>
              <a:t>Місія школи </a:t>
            </a:r>
            <a:r>
              <a:rPr lang="en-US" sz="3200" spc="29">
                <a:solidFill>
                  <a:srgbClr val="000000"/>
                </a:solidFill>
                <a:latin typeface="TT Rounds Condensed Bold"/>
              </a:rPr>
              <a:t>- </a:t>
            </a:r>
            <a:r>
              <a:rPr lang="en-US" sz="3200" spc="29">
                <a:solidFill>
                  <a:srgbClr val="000000"/>
                </a:solidFill>
                <a:latin typeface="TT Rounds Condensed Bold Italics"/>
              </a:rPr>
              <a:t>кожній дитині – гідні й </a:t>
            </a:r>
          </a:p>
          <a:p>
            <a:pPr algn="l">
              <a:lnSpc>
                <a:spcPts val="3840"/>
              </a:lnSpc>
            </a:pPr>
            <a:r>
              <a:rPr lang="en-US" sz="3200" spc="29">
                <a:solidFill>
                  <a:srgbClr val="000000"/>
                </a:solidFill>
                <a:latin typeface="TT Rounds Condensed Bold Italics"/>
              </a:rPr>
              <a:t>необхідні умови розвитку та реалізації </a:t>
            </a:r>
          </a:p>
          <a:p>
            <a:pPr algn="l">
              <a:lnSpc>
                <a:spcPts val="3840"/>
              </a:lnSpc>
            </a:pPr>
            <a:r>
              <a:rPr lang="en-US" sz="3200" spc="29">
                <a:solidFill>
                  <a:srgbClr val="000000"/>
                </a:solidFill>
                <a:latin typeface="TT Rounds Condensed Bold Italics"/>
              </a:rPr>
              <a:t>свого потенціалу для власного та </a:t>
            </a:r>
          </a:p>
          <a:p>
            <a:pPr algn="l">
              <a:lnSpc>
                <a:spcPts val="3840"/>
              </a:lnSpc>
            </a:pPr>
            <a:r>
              <a:rPr lang="en-US" sz="3200" spc="29">
                <a:solidFill>
                  <a:srgbClr val="000000"/>
                </a:solidFill>
                <a:latin typeface="TT Rounds Condensed Bold Italics"/>
              </a:rPr>
              <a:t>суспільного блага.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709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4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19149" y="845820"/>
            <a:ext cx="15212292" cy="147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Створення освітнього простору – </a:t>
            </a:r>
          </a:p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« Школа життєтворчості»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5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91440" y="845820"/>
            <a:ext cx="14980920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Створення виховної програми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5840" y="5189220"/>
            <a:ext cx="9037320" cy="2216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ПРОСТІР</a:t>
            </a:r>
          </a:p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НЕФОРМАЛЬНИХ</a:t>
            </a:r>
          </a:p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ВЗАЄМИН</a:t>
            </a:r>
          </a:p>
        </p:txBody>
      </p:sp>
      <p:sp>
        <p:nvSpPr>
          <p:cNvPr id="6" name="Freeform 6"/>
          <p:cNvSpPr/>
          <p:nvPr/>
        </p:nvSpPr>
        <p:spPr>
          <a:xfrm>
            <a:off x="4114800" y="7619096"/>
            <a:ext cx="3962400" cy="2391508"/>
          </a:xfrm>
          <a:custGeom>
            <a:avLst/>
            <a:gdLst/>
            <a:ahLst/>
            <a:cxnLst/>
            <a:rect l="l" t="t" r="r" b="b"/>
            <a:pathLst>
              <a:path w="3962400" h="2391508">
                <a:moveTo>
                  <a:pt x="0" y="0"/>
                </a:moveTo>
                <a:lnTo>
                  <a:pt x="3962400" y="0"/>
                </a:lnTo>
                <a:lnTo>
                  <a:pt x="3962400" y="2391508"/>
                </a:lnTo>
                <a:lnTo>
                  <a:pt x="0" y="2391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10" t="-15195" r="-32" b="-1715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829800" y="7535777"/>
            <a:ext cx="3709555" cy="2464436"/>
          </a:xfrm>
          <a:custGeom>
            <a:avLst/>
            <a:gdLst/>
            <a:ahLst/>
            <a:cxnLst/>
            <a:rect l="l" t="t" r="r" b="b"/>
            <a:pathLst>
              <a:path w="3709555" h="2464436">
                <a:moveTo>
                  <a:pt x="0" y="0"/>
                </a:moveTo>
                <a:lnTo>
                  <a:pt x="3709555" y="0"/>
                </a:lnTo>
                <a:lnTo>
                  <a:pt x="3709555" y="2464436"/>
                </a:lnTo>
                <a:lnTo>
                  <a:pt x="0" y="2464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211" t="-71984" r="-5590" b="-13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6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43840" y="800100"/>
            <a:ext cx="14828520" cy="73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TT Rounds Condensed Bold"/>
              </a:rPr>
              <a:t>Формування методологічної культури вчителя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709" y="0"/>
            <a:ext cx="18288000" cy="10287000"/>
            <a:chOff x="0" y="0"/>
            <a:chExt cx="24384000" cy="13716000"/>
          </a:xfrm>
        </p:grpSpPr>
        <p:sp>
          <p:nvSpPr>
            <p:cNvPr id="3" name="Freeform 3" descr="Слайд4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921375" y="2645799"/>
            <a:ext cx="4008393" cy="7321957"/>
          </a:xfrm>
          <a:custGeom>
            <a:avLst/>
            <a:gdLst/>
            <a:ahLst/>
            <a:cxnLst/>
            <a:rect l="l" t="t" r="r" b="b"/>
            <a:pathLst>
              <a:path w="4008393" h="7321957">
                <a:moveTo>
                  <a:pt x="0" y="0"/>
                </a:moveTo>
                <a:lnTo>
                  <a:pt x="4008393" y="0"/>
                </a:lnTo>
                <a:lnTo>
                  <a:pt x="4008393" y="7321957"/>
                </a:lnTo>
                <a:lnTo>
                  <a:pt x="0" y="73219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06158" y="2645799"/>
            <a:ext cx="3922325" cy="7321957"/>
          </a:xfrm>
          <a:custGeom>
            <a:avLst/>
            <a:gdLst/>
            <a:ahLst/>
            <a:cxnLst/>
            <a:rect l="l" t="t" r="r" b="b"/>
            <a:pathLst>
              <a:path w="3922325" h="7321957">
                <a:moveTo>
                  <a:pt x="0" y="0"/>
                </a:moveTo>
                <a:lnTo>
                  <a:pt x="3922325" y="0"/>
                </a:lnTo>
                <a:lnTo>
                  <a:pt x="3922325" y="7321957"/>
                </a:lnTo>
                <a:lnTo>
                  <a:pt x="0" y="73219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41130" y="2645799"/>
            <a:ext cx="4018800" cy="7321957"/>
          </a:xfrm>
          <a:custGeom>
            <a:avLst/>
            <a:gdLst/>
            <a:ahLst/>
            <a:cxnLst/>
            <a:rect l="l" t="t" r="r" b="b"/>
            <a:pathLst>
              <a:path w="4018800" h="7321957">
                <a:moveTo>
                  <a:pt x="0" y="0"/>
                </a:moveTo>
                <a:lnTo>
                  <a:pt x="4018800" y="0"/>
                </a:lnTo>
                <a:lnTo>
                  <a:pt x="4018800" y="7321957"/>
                </a:lnTo>
                <a:lnTo>
                  <a:pt x="0" y="73219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720042" y="2975232"/>
            <a:ext cx="2528961" cy="2528961"/>
            <a:chOff x="0" y="0"/>
            <a:chExt cx="3371948" cy="33719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71850" cy="3371977"/>
            </a:xfrm>
            <a:custGeom>
              <a:avLst/>
              <a:gdLst/>
              <a:ahLst/>
              <a:cxnLst/>
              <a:rect l="l" t="t" r="r" b="b"/>
              <a:pathLst>
                <a:path w="3371850" h="3371977">
                  <a:moveTo>
                    <a:pt x="1685925" y="0"/>
                  </a:moveTo>
                  <a:cubicBezTo>
                    <a:pt x="754888" y="0"/>
                    <a:pt x="0" y="754888"/>
                    <a:pt x="0" y="1685925"/>
                  </a:cubicBezTo>
                  <a:cubicBezTo>
                    <a:pt x="0" y="2616962"/>
                    <a:pt x="754888" y="3371977"/>
                    <a:pt x="1685925" y="3371977"/>
                  </a:cubicBezTo>
                  <a:cubicBezTo>
                    <a:pt x="2616962" y="3371977"/>
                    <a:pt x="3371850" y="2617089"/>
                    <a:pt x="3371850" y="1686052"/>
                  </a:cubicBezTo>
                  <a:cubicBezTo>
                    <a:pt x="3371850" y="755015"/>
                    <a:pt x="2617089" y="0"/>
                    <a:pt x="1685925" y="0"/>
                  </a:cubicBezTo>
                  <a:close/>
                </a:path>
              </a:pathLst>
            </a:custGeom>
            <a:blipFill>
              <a:blip r:embed="rId9"/>
              <a:stretch>
                <a:fillRect l="-25000" r="-2500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7899471" y="2975232"/>
            <a:ext cx="2544476" cy="2544476"/>
            <a:chOff x="0" y="0"/>
            <a:chExt cx="3392635" cy="33926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92678" cy="3392678"/>
            </a:xfrm>
            <a:custGeom>
              <a:avLst/>
              <a:gdLst/>
              <a:ahLst/>
              <a:cxnLst/>
              <a:rect l="l" t="t" r="r" b="b"/>
              <a:pathLst>
                <a:path w="3392678" h="3392678">
                  <a:moveTo>
                    <a:pt x="1696339" y="0"/>
                  </a:moveTo>
                  <a:cubicBezTo>
                    <a:pt x="759460" y="0"/>
                    <a:pt x="0" y="759460"/>
                    <a:pt x="0" y="1696339"/>
                  </a:cubicBezTo>
                  <a:cubicBezTo>
                    <a:pt x="0" y="2633218"/>
                    <a:pt x="759460" y="3392678"/>
                    <a:pt x="1696339" y="3392678"/>
                  </a:cubicBezTo>
                  <a:cubicBezTo>
                    <a:pt x="2633218" y="3392678"/>
                    <a:pt x="3392678" y="2633218"/>
                    <a:pt x="3392678" y="1696339"/>
                  </a:cubicBezTo>
                  <a:cubicBezTo>
                    <a:pt x="3392678" y="759460"/>
                    <a:pt x="2633218" y="0"/>
                    <a:pt x="1696339" y="0"/>
                  </a:cubicBezTo>
                  <a:close/>
                </a:path>
              </a:pathLst>
            </a:custGeom>
            <a:blipFill>
              <a:blip r:embed="rId10"/>
              <a:stretch>
                <a:fillRect l="-32605" r="-32603" b="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2749498" y="3029648"/>
            <a:ext cx="2435643" cy="2435643"/>
            <a:chOff x="0" y="0"/>
            <a:chExt cx="3247524" cy="324752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47644" cy="3247517"/>
            </a:xfrm>
            <a:custGeom>
              <a:avLst/>
              <a:gdLst/>
              <a:ahLst/>
              <a:cxnLst/>
              <a:rect l="l" t="t" r="r" b="b"/>
              <a:pathLst>
                <a:path w="3247644" h="3247517">
                  <a:moveTo>
                    <a:pt x="1623822" y="0"/>
                  </a:moveTo>
                  <a:cubicBezTo>
                    <a:pt x="726948" y="0"/>
                    <a:pt x="0" y="726948"/>
                    <a:pt x="0" y="1623822"/>
                  </a:cubicBezTo>
                  <a:cubicBezTo>
                    <a:pt x="0" y="2520696"/>
                    <a:pt x="726948" y="3247517"/>
                    <a:pt x="1623822" y="3247517"/>
                  </a:cubicBezTo>
                  <a:cubicBezTo>
                    <a:pt x="2520696" y="3247517"/>
                    <a:pt x="3247644" y="2520569"/>
                    <a:pt x="3247644" y="1623695"/>
                  </a:cubicBezTo>
                  <a:cubicBezTo>
                    <a:pt x="3247644" y="726821"/>
                    <a:pt x="2520569" y="0"/>
                    <a:pt x="1623822" y="0"/>
                  </a:cubicBezTo>
                  <a:close/>
                </a:path>
              </a:pathLst>
            </a:custGeom>
            <a:blipFill>
              <a:blip r:embed="rId11"/>
              <a:stretch>
                <a:fillRect l="-24871" r="-24868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921375" y="8730759"/>
            <a:ext cx="14007107" cy="1385240"/>
          </a:xfrm>
          <a:custGeom>
            <a:avLst/>
            <a:gdLst/>
            <a:ahLst/>
            <a:cxnLst/>
            <a:rect l="l" t="t" r="r" b="b"/>
            <a:pathLst>
              <a:path w="14007107" h="1385240">
                <a:moveTo>
                  <a:pt x="0" y="0"/>
                </a:moveTo>
                <a:lnTo>
                  <a:pt x="14007107" y="0"/>
                </a:lnTo>
                <a:lnTo>
                  <a:pt x="14007107" y="1385240"/>
                </a:lnTo>
                <a:lnTo>
                  <a:pt x="0" y="13852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96240" y="979170"/>
            <a:ext cx="14980920" cy="1497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44">
                <a:solidFill>
                  <a:srgbClr val="BD4C2D"/>
                </a:solidFill>
                <a:latin typeface="Arimo Bold"/>
              </a:rPr>
              <a:t>Формування соціокульторної компетентності школярів через підвищення якості вивчення іноземної мови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59517" y="5966334"/>
            <a:ext cx="3076691" cy="262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8"/>
              </a:lnSpc>
            </a:pPr>
            <a:r>
              <a:rPr lang="en-US" sz="2799" spc="25">
                <a:solidFill>
                  <a:srgbClr val="000000"/>
                </a:solidFill>
                <a:latin typeface="Arimo Bold"/>
              </a:rPr>
              <a:t>Самоосвіта педагогів:</a:t>
            </a:r>
          </a:p>
          <a:p>
            <a:pPr marL="506609" lvl="2" indent="-168870" algn="l">
              <a:lnSpc>
                <a:spcPts val="3358"/>
              </a:lnSpc>
              <a:buFont typeface="Arial"/>
              <a:buChar char="⚬"/>
            </a:pPr>
            <a:r>
              <a:rPr lang="en-US" sz="2799" spc="25">
                <a:solidFill>
                  <a:srgbClr val="000000"/>
                </a:solidFill>
                <a:latin typeface="Arimo Bold"/>
              </a:rPr>
              <a:t>семінари,</a:t>
            </a:r>
          </a:p>
          <a:p>
            <a:pPr marL="506609" lvl="2" indent="-168870" algn="l">
              <a:lnSpc>
                <a:spcPts val="3358"/>
              </a:lnSpc>
              <a:buFont typeface="Arial"/>
              <a:buChar char="⚬"/>
            </a:pPr>
            <a:r>
              <a:rPr lang="en-US" sz="2799" spc="25">
                <a:solidFill>
                  <a:srgbClr val="000000"/>
                </a:solidFill>
                <a:latin typeface="Arimo Bold"/>
              </a:rPr>
              <a:t>вебінари;</a:t>
            </a:r>
          </a:p>
          <a:p>
            <a:pPr marL="506609" lvl="2" indent="-168870" algn="l">
              <a:lnSpc>
                <a:spcPts val="3358"/>
              </a:lnSpc>
              <a:buFont typeface="Arial"/>
              <a:buChar char="⚬"/>
            </a:pPr>
            <a:r>
              <a:rPr lang="en-US" sz="2799" spc="25">
                <a:solidFill>
                  <a:srgbClr val="000000"/>
                </a:solidFill>
                <a:latin typeface="Arimo Bold"/>
              </a:rPr>
              <a:t>конференції;</a:t>
            </a:r>
          </a:p>
          <a:p>
            <a:pPr marL="506609" lvl="2" indent="-168870" algn="l">
              <a:lnSpc>
                <a:spcPts val="3358"/>
              </a:lnSpc>
              <a:buFont typeface="Arial"/>
              <a:buChar char="⚬"/>
            </a:pPr>
            <a:r>
              <a:rPr lang="en-US" sz="2799" spc="25">
                <a:solidFill>
                  <a:srgbClr val="000000"/>
                </a:solidFill>
                <a:latin typeface="Arimo Bold"/>
              </a:rPr>
              <a:t>тренінги;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914874" y="6031105"/>
            <a:ext cx="2767762" cy="2586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spc="26">
                <a:solidFill>
                  <a:srgbClr val="000000"/>
                </a:solidFill>
                <a:latin typeface="TT Rounds Condensed Bold"/>
              </a:rPr>
              <a:t>Залучати до викладання волонтерів,</a:t>
            </a:r>
          </a:p>
          <a:p>
            <a:pPr algn="l">
              <a:lnSpc>
                <a:spcPts val="3359"/>
              </a:lnSpc>
            </a:pPr>
            <a:r>
              <a:rPr lang="en-US" sz="2799" spc="26">
                <a:solidFill>
                  <a:srgbClr val="000000"/>
                </a:solidFill>
                <a:latin typeface="TT Rounds Condensed Bold"/>
              </a:rPr>
              <a:t>носіїв мови.</a:t>
            </a:r>
          </a:p>
          <a:p>
            <a:pPr algn="l">
              <a:lnSpc>
                <a:spcPts val="3359"/>
              </a:lnSpc>
            </a:pPr>
            <a:r>
              <a:rPr lang="en-US" sz="2799" spc="26">
                <a:solidFill>
                  <a:srgbClr val="000000"/>
                </a:solidFill>
                <a:latin typeface="TT Rounds Condensed Bold"/>
              </a:rPr>
              <a:t>Створення гуртка</a:t>
            </a:r>
          </a:p>
          <a:p>
            <a:pPr algn="l">
              <a:lnSpc>
                <a:spcPts val="3359"/>
              </a:lnSpc>
            </a:pPr>
            <a:r>
              <a:rPr lang="en-US" sz="2799" spc="26">
                <a:solidFill>
                  <a:srgbClr val="000000"/>
                </a:solidFill>
                <a:latin typeface="TT Rounds Condensed Bold"/>
              </a:rPr>
              <a:t>англійської мови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40938" y="6179821"/>
            <a:ext cx="2612059" cy="86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spc="26">
                <a:solidFill>
                  <a:srgbClr val="000000"/>
                </a:solidFill>
                <a:latin typeface="TT Rounds Condensed Bold"/>
              </a:rPr>
              <a:t>Лінгафонний кабінет.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446</Words>
  <Application>Microsoft Office PowerPoint</Application>
  <PresentationFormat>Произвольный</PresentationFormat>
  <Paragraphs>86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TT Rounds Condensed</vt:lpstr>
      <vt:lpstr>TT Rounds Condensed Bold Italics</vt:lpstr>
      <vt:lpstr>Arimo</vt:lpstr>
      <vt:lpstr>Calibri</vt:lpstr>
      <vt:lpstr>Montserrat Bold</vt:lpstr>
      <vt:lpstr>PT Serif Bold</vt:lpstr>
      <vt:lpstr>Arial</vt:lpstr>
      <vt:lpstr>TT Rounds Condensed Bold</vt:lpstr>
      <vt:lpstr>Arimo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розвитку Дев'ятки Л.М.pptx</dc:title>
  <cp:lastModifiedBy>User</cp:lastModifiedBy>
  <cp:revision>3</cp:revision>
  <dcterms:created xsi:type="dcterms:W3CDTF">2006-08-16T00:00:00Z</dcterms:created>
  <dcterms:modified xsi:type="dcterms:W3CDTF">2024-06-24T21:04:54Z</dcterms:modified>
  <dc:identifier>DAGI-1PiW1Q</dc:identifier>
</cp:coreProperties>
</file>